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398" r:id="rId2"/>
    <p:sldId id="553" r:id="rId3"/>
    <p:sldId id="554" r:id="rId4"/>
    <p:sldId id="558" r:id="rId5"/>
    <p:sldId id="559" r:id="rId6"/>
    <p:sldId id="571" r:id="rId7"/>
    <p:sldId id="557" r:id="rId8"/>
    <p:sldId id="566" r:id="rId9"/>
    <p:sldId id="563" r:id="rId10"/>
    <p:sldId id="569" r:id="rId11"/>
    <p:sldId id="568" r:id="rId12"/>
    <p:sldId id="570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dow" initials="k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9D9D9"/>
    <a:srgbClr val="CADAA9"/>
    <a:srgbClr val="FFEEBB"/>
    <a:srgbClr val="EDCDCB"/>
    <a:srgbClr val="003366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8" autoAdjust="0"/>
    <p:restoredTop sz="85273" autoAdjust="0"/>
  </p:normalViewPr>
  <p:slideViewPr>
    <p:cSldViewPr>
      <p:cViewPr>
        <p:scale>
          <a:sx n="75" d="100"/>
          <a:sy n="7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Decision Landscape Elements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What</a:t>
                    </a:r>
                    <a:r>
                      <a:rPr lang="en-US" sz="1200" dirty="0" smtClean="0"/>
                      <a:t>?</a:t>
                    </a:r>
                  </a:p>
                  <a:p>
                    <a:r>
                      <a:rPr lang="en-US" sz="1200" dirty="0" smtClean="0"/>
                      <a:t>(act)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What? (act)</c:v>
                </c:pt>
                <c:pt idx="1">
                  <c:v>Where? (scene)</c:v>
                </c:pt>
                <c:pt idx="2">
                  <c:v>Who? (agents)</c:v>
                </c:pt>
                <c:pt idx="3">
                  <c:v>Why? (purpose)</c:v>
                </c:pt>
                <c:pt idx="4">
                  <c:v>How? (agency)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EE697C5D-CE92-435C-8DCD-31D2C553DE2C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F1806804-436B-49C2-95AD-868D90E02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5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2303420C-55BB-4107-8A1F-F9A05341731D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D00B177D-743B-4CAC-A501-39FE00BCA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1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B177D-743B-4CAC-A501-39FE00BCA2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4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Almost 100 acres of Wellfleet’s estuaries are dedicated to oyster and quahog aquaculture (about 20% of state total).</a:t>
            </a:r>
          </a:p>
          <a:p>
            <a:r>
              <a:rPr lang="en-US" dirty="0" smtClean="0"/>
              <a:t>Approximately 100 commercial aquaculture grants, plus wild harvesters and recreational pickers.</a:t>
            </a:r>
          </a:p>
          <a:p>
            <a:r>
              <a:rPr lang="en-US" dirty="0" smtClean="0"/>
              <a:t>In 2014 the town’s commercial oyster harvest was about 8 million (about 19 million statewide).</a:t>
            </a:r>
          </a:p>
          <a:p>
            <a:r>
              <a:rPr lang="en-US" dirty="0" smtClean="0"/>
              <a:t>Oysters grown far outnumber quahogs.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lvl="2"/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B177D-743B-4CAC-A501-39FE00BCA2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6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B177D-743B-4CAC-A501-39FE00BCA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B177D-743B-4CAC-A501-39FE00BCA2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B177D-743B-4CAC-A501-39FE00BCA2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B177D-743B-4CAC-A501-39FE00BCA2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CF6D5-5CD4-495F-891E-30D350F3C9CD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77A51-CFEF-4B70-819B-FE6A1E3D8E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4D3B6-349C-4237-82B6-26C24EA36B1F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0DD72-E4B9-4EB7-996D-E3B3EC3F4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C1880-9C77-473C-AEA9-D9E312E480FA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69817-4770-4595-A424-D38CA34445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5BB2C-697A-4B03-8E3A-8190280B6AD1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A1BC1-1648-4B38-A305-0A21D6DDB7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528DF-6EE9-4ECB-BF10-DBB77FC9DA96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58AD-6456-4FA5-8D01-6D7F96C2E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FB811-EF4C-4BE2-A709-8E4172382F4B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E3767-5CB2-482E-B699-A15CF5497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54C80-AD06-4BF9-84EF-3F76D8257032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D67FB-EBA5-402D-9829-3754067DC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8864C-B560-4014-9596-79C62643020F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87494-B792-468B-855A-86EC74A1BE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83C85-BFCD-4FDF-819A-3A1A885F96D7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42330-903F-4B6C-BAC2-DA5CAA1E2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3D778-435A-4259-A9C9-17CAF3200616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B6186-F9CF-4478-AC0C-BF73E3278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EB1AA8-4865-4533-AA25-8677694A0BB3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ECAD3-510B-4A21-A206-7BAA3FF82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E7C2F7-3ECA-49E3-AA5E-491E2B04B310}" type="datetimeFigureOut">
              <a:rPr lang="en-US" smtClean="0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AB8951-8868-49CB-B184-A0B273B814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29600" cy="2438400"/>
          </a:xfrm>
        </p:spPr>
        <p:txBody>
          <a:bodyPr/>
          <a:lstStyle/>
          <a:p>
            <a:r>
              <a:rPr lang="en-US" sz="3200" cap="none" dirty="0"/>
              <a:t>C</a:t>
            </a:r>
            <a:r>
              <a:rPr lang="en-US" sz="3200" cap="none" dirty="0" smtClean="0"/>
              <a:t>haracterizing the decision landscape to identify opportunities and barriers for climate adaptation in oyster aquaculture in </a:t>
            </a:r>
            <a:r>
              <a:rPr lang="en-US" sz="3200" cap="none" dirty="0"/>
              <a:t>W</a:t>
            </a:r>
            <a:r>
              <a:rPr lang="en-US" sz="3200" cap="none" dirty="0" smtClean="0"/>
              <a:t>ellfleet, </a:t>
            </a:r>
            <a:r>
              <a:rPr lang="en-US" sz="3200" cap="none" dirty="0"/>
              <a:t>M</a:t>
            </a:r>
            <a:r>
              <a:rPr lang="en-US" sz="3200" cap="none" dirty="0" smtClean="0"/>
              <a:t>assachusetts</a:t>
            </a:r>
            <a:endParaRPr lang="en-US" sz="3200" cap="none" dirty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848600" cy="32004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Seth </a:t>
            </a:r>
            <a:r>
              <a:rPr lang="en-US" sz="2000" b="1" dirty="0">
                <a:solidFill>
                  <a:schemeClr val="tx1"/>
                </a:solidFill>
              </a:rPr>
              <a:t>Tuler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Interdisciplinary and Global Studies Division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Worcester </a:t>
            </a:r>
            <a:r>
              <a:rPr lang="en-US" sz="2000" dirty="0">
                <a:solidFill>
                  <a:schemeClr val="tx1"/>
                </a:solidFill>
              </a:rPr>
              <a:t>Polytechnic Institute, Worcester, MA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Funding provided by NOAA </a:t>
            </a:r>
            <a:r>
              <a:rPr lang="en-US" sz="2000" dirty="0">
                <a:solidFill>
                  <a:schemeClr val="tx1"/>
                </a:solidFill>
              </a:rPr>
              <a:t>Coastal and Ocean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Climate </a:t>
            </a:r>
            <a:r>
              <a:rPr lang="en-US" sz="2000" dirty="0">
                <a:solidFill>
                  <a:schemeClr val="tx1"/>
                </a:solidFill>
              </a:rPr>
              <a:t>Applications Program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(NA12OAR4310106)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National </a:t>
            </a:r>
            <a:r>
              <a:rPr lang="en-US" sz="2000" dirty="0">
                <a:solidFill>
                  <a:schemeClr val="tx1"/>
                </a:solidFill>
              </a:rPr>
              <a:t>Adaptation Forum, 13 May </a:t>
            </a:r>
            <a:r>
              <a:rPr lang="en-US" sz="2000" dirty="0" smtClean="0">
                <a:solidFill>
                  <a:schemeClr val="tx1"/>
                </a:solidFill>
              </a:rPr>
              <a:t>2015</a:t>
            </a:r>
            <a:endParaRPr lang="en-US" sz="2000" b="1" dirty="0">
              <a:solidFill>
                <a:schemeClr val="tx1"/>
              </a:solidFill>
            </a:endParaRP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</p:txBody>
      </p:sp>
      <p:pic>
        <p:nvPicPr>
          <p:cNvPr id="4" name="Picture 8" descr="NCSG_logo_3-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6627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ERICO~gre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48587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5638800"/>
            <a:ext cx="1376188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5029200"/>
            <a:ext cx="674914" cy="457200"/>
          </a:xfrm>
          <a:prstGeom prst="rect">
            <a:avLst/>
          </a:prstGeom>
        </p:spPr>
      </p:pic>
      <p:pic>
        <p:nvPicPr>
          <p:cNvPr id="8" name="Picture 7" descr="cisalogo_new1-2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830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G_logo_3-2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64970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focus on actors, purposes, and 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448280"/>
              </p:ext>
            </p:extLst>
          </p:nvPr>
        </p:nvGraphicFramePr>
        <p:xfrm>
          <a:off x="152401" y="1600200"/>
          <a:ext cx="8839204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564"/>
                <a:gridCol w="803564"/>
                <a:gridCol w="803564"/>
                <a:gridCol w="803564"/>
                <a:gridCol w="803564"/>
                <a:gridCol w="803564"/>
                <a:gridCol w="803564"/>
                <a:gridCol w="803564"/>
                <a:gridCol w="803564"/>
                <a:gridCol w="803564"/>
                <a:gridCol w="8035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Climate impact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Shellfish Advisory Board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Board of Health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Waste water </a:t>
                      </a:r>
                      <a:r>
                        <a:rPr lang="en-US" sz="1000" b="1" dirty="0" err="1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Manag</a:t>
                      </a:r>
                      <a:r>
                        <a:rPr lang="en-US" sz="1000" b="1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. </a:t>
                      </a:r>
                      <a:r>
                        <a:rPr lang="en-US" sz="10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Planning Committee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Con Com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Marina Advisory Committee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Natural Resource Advisory Board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Planning Board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Select board</a:t>
                      </a:r>
                      <a:endParaRPr lang="en-US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State agencies</a:t>
                      </a:r>
                      <a:endParaRPr lang="en-US" sz="10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(DMF, DPH)</a:t>
                      </a:r>
                      <a:endParaRPr lang="en-US" sz="10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endParaRPr lang="en-US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n-lt"/>
                        </a:rPr>
                        <a:t>Federal agencies</a:t>
                      </a:r>
                    </a:p>
                    <a:p>
                      <a:r>
                        <a:rPr lang="en-US" sz="1000" dirty="0" smtClean="0">
                          <a:latin typeface="+mn-lt"/>
                        </a:rPr>
                        <a:t>(NPS)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SLR  / </a:t>
                      </a:r>
                    </a:p>
                    <a:p>
                      <a:r>
                        <a:rPr lang="en-US" sz="1000" dirty="0" smtClean="0"/>
                        <a:t>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Saltwater intrusion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Erosion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ecision landscape of shellfish in Wellfleet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lvl="1" indent="0">
              <a:buNone/>
            </a:pPr>
            <a:endParaRPr lang="en-US" dirty="0"/>
          </a:p>
          <a:p>
            <a:r>
              <a:rPr lang="en-US" sz="2900" dirty="0" smtClean="0"/>
              <a:t>Protect shoreline and improve water quality with oyster reefs </a:t>
            </a:r>
          </a:p>
          <a:p>
            <a:pPr marL="457200" lvl="2"/>
            <a:r>
              <a:rPr lang="en-US" sz="2600" dirty="0" smtClean="0"/>
              <a:t>But reefs lack </a:t>
            </a:r>
            <a:r>
              <a:rPr lang="en-US" sz="2600" dirty="0" err="1" smtClean="0"/>
              <a:t>longterm</a:t>
            </a:r>
            <a:r>
              <a:rPr lang="en-US" sz="2600" dirty="0" smtClean="0"/>
              <a:t> protection from (Shellfish Warden, </a:t>
            </a:r>
            <a:r>
              <a:rPr lang="en-US" sz="2600" dirty="0"/>
              <a:t>MA DMF)</a:t>
            </a:r>
          </a:p>
          <a:p>
            <a:endParaRPr lang="en-US" sz="2300" dirty="0" smtClean="0"/>
          </a:p>
          <a:p>
            <a:r>
              <a:rPr lang="en-US" sz="2900" dirty="0" smtClean="0"/>
              <a:t>Reduce c</a:t>
            </a:r>
            <a:r>
              <a:rPr lang="en-US" sz="2900" dirty="0"/>
              <a:t>oastal erosion and improve water quality </a:t>
            </a:r>
            <a:r>
              <a:rPr lang="en-US" sz="2900" dirty="0" smtClean="0"/>
              <a:t>by protecting </a:t>
            </a:r>
            <a:r>
              <a:rPr lang="en-US" sz="2900" dirty="0"/>
              <a:t>and </a:t>
            </a:r>
            <a:r>
              <a:rPr lang="en-US" sz="2900" dirty="0" smtClean="0"/>
              <a:t>restoring </a:t>
            </a:r>
            <a:r>
              <a:rPr lang="en-US" sz="2900" dirty="0"/>
              <a:t>marsh habitat </a:t>
            </a:r>
            <a:endParaRPr lang="en-US" sz="2900" dirty="0" smtClean="0"/>
          </a:p>
          <a:p>
            <a:pPr marL="457200" lvl="3">
              <a:buSzPct val="85000"/>
            </a:pPr>
            <a:r>
              <a:rPr lang="en-US" sz="2600" dirty="0" smtClean="0"/>
              <a:t>But growers’ access is by vehicle and access is already impacted by erosion and</a:t>
            </a:r>
          </a:p>
          <a:p>
            <a:pPr marL="457200" lvl="3">
              <a:buSzPct val="85000"/>
            </a:pPr>
            <a:r>
              <a:rPr lang="en-US" sz="2600" dirty="0" smtClean="0"/>
              <a:t>Recreational users of harbor crowed the same access points</a:t>
            </a:r>
          </a:p>
          <a:p>
            <a:pPr marL="457200" lvl="3">
              <a:buSzPct val="85000"/>
            </a:pPr>
            <a:endParaRPr lang="en-US" sz="2300" dirty="0" smtClean="0"/>
          </a:p>
          <a:p>
            <a:r>
              <a:rPr lang="en-US" sz="2900" dirty="0" smtClean="0"/>
              <a:t>Manage </a:t>
            </a:r>
            <a:r>
              <a:rPr lang="en-US" sz="2900" dirty="0" err="1" smtClean="0"/>
              <a:t>Vp</a:t>
            </a:r>
            <a:r>
              <a:rPr lang="en-US" sz="2900" dirty="0" smtClean="0"/>
              <a:t> risk</a:t>
            </a:r>
            <a:endParaRPr lang="en-US" sz="2900" dirty="0"/>
          </a:p>
          <a:p>
            <a:pPr lvl="1"/>
            <a:r>
              <a:rPr lang="en-US" sz="2600" dirty="0" smtClean="0"/>
              <a:t>But illness caused by recreational picking could lead to closure of commercial beds.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29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Structuring the landscape to support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Informative and useful</a:t>
            </a:r>
          </a:p>
          <a:p>
            <a:pPr lvl="1"/>
            <a:r>
              <a:rPr lang="en-US" dirty="0" smtClean="0"/>
              <a:t>Identify gaps, constraints, and conflicts </a:t>
            </a:r>
          </a:p>
          <a:p>
            <a:pPr lvl="1"/>
            <a:r>
              <a:rPr lang="en-US" dirty="0" smtClean="0"/>
              <a:t>Clarify limits of power</a:t>
            </a:r>
          </a:p>
          <a:p>
            <a:pPr lvl="1"/>
            <a:r>
              <a:rPr lang="en-US" dirty="0" smtClean="0"/>
              <a:t>Illustrate futility of managing for shellfish in isolation, but how shellfish can be ‘the hook’ for </a:t>
            </a:r>
            <a:r>
              <a:rPr lang="en-US" dirty="0" err="1" smtClean="0"/>
              <a:t>longterm</a:t>
            </a:r>
            <a:r>
              <a:rPr lang="en-US" dirty="0" smtClean="0"/>
              <a:t> planning</a:t>
            </a:r>
          </a:p>
          <a:p>
            <a:pPr lvl="1"/>
            <a:r>
              <a:rPr lang="en-US" dirty="0" smtClean="0"/>
              <a:t>Highlight opportunities for co-benefits</a:t>
            </a:r>
          </a:p>
          <a:p>
            <a:pPr marL="457200" lvl="2"/>
            <a:r>
              <a:rPr lang="en-US" sz="2000" dirty="0" smtClean="0"/>
              <a:t>Highlight opportunities </a:t>
            </a:r>
            <a:r>
              <a:rPr lang="en-US" sz="2000" dirty="0"/>
              <a:t>(need!) for </a:t>
            </a:r>
            <a:r>
              <a:rPr lang="en-US" sz="2000" dirty="0" smtClean="0"/>
              <a:t>coordination</a:t>
            </a:r>
          </a:p>
          <a:p>
            <a:pPr lvl="1"/>
            <a:r>
              <a:rPr lang="en-US" dirty="0" smtClean="0"/>
              <a:t>Develop support across horizontal and vertical actor boundaries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762000"/>
          </a:xfrm>
        </p:spPr>
        <p:txBody>
          <a:bodyPr/>
          <a:lstStyle/>
          <a:p>
            <a:r>
              <a:rPr lang="en-US" dirty="0" smtClean="0"/>
              <a:t>Wellfleet, MA</a:t>
            </a:r>
            <a:endParaRPr lang="en-US" dirty="0"/>
          </a:p>
        </p:txBody>
      </p:sp>
      <p:pic>
        <p:nvPicPr>
          <p:cNvPr id="4" name="Content Placeholder 3" descr="Cape_Cod_National_Seashore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2086" r="2034" b="232"/>
          <a:stretch/>
        </p:blipFill>
        <p:spPr>
          <a:xfrm>
            <a:off x="685800" y="1219200"/>
            <a:ext cx="2944394" cy="2519705"/>
          </a:xfrm>
        </p:spPr>
      </p:pic>
      <p:pic>
        <p:nvPicPr>
          <p:cNvPr id="5" name="Picture 4" descr="Wellfleet Harb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62000"/>
            <a:ext cx="3886200" cy="3886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86000" y="2057400"/>
            <a:ext cx="434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Content Placeholder 5" descr="Shellfish GRANTS South 2006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b="8277"/>
          <a:stretch>
            <a:fillRect/>
          </a:stretch>
        </p:blipFill>
        <p:spPr>
          <a:xfrm rot="16200000">
            <a:off x="1458373" y="3037427"/>
            <a:ext cx="3747706" cy="43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33"/>
    </mc:Choice>
    <mc:Fallback xmlns="">
      <p:transition xmlns:p14="http://schemas.microsoft.com/office/powerpoint/2010/main" spd="slow" advTm="669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_01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3556000" cy="2667000"/>
          </a:xfrm>
          <a:prstGeom prst="rect">
            <a:avLst/>
          </a:prstGeom>
        </p:spPr>
      </p:pic>
      <p:pic>
        <p:nvPicPr>
          <p:cNvPr id="9" name="Picture 8" descr="Rec harves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438400" cy="3251200"/>
          </a:xfrm>
          <a:prstGeom prst="rect">
            <a:avLst/>
          </a:prstGeom>
        </p:spPr>
      </p:pic>
      <p:pic>
        <p:nvPicPr>
          <p:cNvPr id="11" name="Content Placeholder 10" descr="IMG_2917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>
          <a:xfrm>
            <a:off x="5105400" y="4495800"/>
            <a:ext cx="3657600" cy="2167466"/>
          </a:xfrm>
        </p:spPr>
      </p:pic>
      <p:pic>
        <p:nvPicPr>
          <p:cNvPr id="8" name="Picture 7" descr="IMG_011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0"/>
            <a:ext cx="3048000" cy="2286000"/>
          </a:xfrm>
          <a:prstGeom prst="rect">
            <a:avLst/>
          </a:prstGeom>
        </p:spPr>
      </p:pic>
      <p:pic>
        <p:nvPicPr>
          <p:cNvPr id="12" name="Picture 11" descr="IMG_008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" y="457200"/>
            <a:ext cx="3937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Working </a:t>
            </a:r>
            <a:r>
              <a:rPr lang="en-US" dirty="0"/>
              <a:t>Group on Climate Change Impacts on </a:t>
            </a:r>
            <a:r>
              <a:rPr lang="en-US" dirty="0" err="1"/>
              <a:t>Shellfishing</a:t>
            </a:r>
            <a:r>
              <a:rPr lang="en-US" dirty="0"/>
              <a:t> in Wellfleet Harbor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572000"/>
          </a:xfrm>
        </p:spPr>
        <p:txBody>
          <a:bodyPr numCol="1">
            <a:normAutofit fontScale="92500"/>
          </a:bodyPr>
          <a:lstStyle/>
          <a:p>
            <a:r>
              <a:rPr lang="en-US" dirty="0" smtClean="0"/>
              <a:t>Identify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hreats </a:t>
            </a:r>
            <a:r>
              <a:rPr lang="en-US" dirty="0"/>
              <a:t>to </a:t>
            </a:r>
            <a:r>
              <a:rPr lang="en-US" dirty="0" err="1"/>
              <a:t>shellfishing</a:t>
            </a:r>
            <a:r>
              <a:rPr lang="en-US" dirty="0"/>
              <a:t> in Wellfleet Harbor from climate </a:t>
            </a:r>
            <a:r>
              <a:rPr lang="en-US" dirty="0" smtClean="0"/>
              <a:t>change</a:t>
            </a:r>
            <a:endParaRPr lang="en-US" dirty="0"/>
          </a:p>
          <a:p>
            <a:pPr lvl="1"/>
            <a:r>
              <a:rPr lang="en-US" dirty="0"/>
              <a:t>Strategies to increase the resilience of Wellfleet and its shellfishery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role of shellfish in mitigating impacts from climate change and other environmental hazards in Wellfleet </a:t>
            </a:r>
            <a:r>
              <a:rPr lang="en-US" dirty="0" smtClean="0"/>
              <a:t>Harbor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Using</a:t>
            </a:r>
            <a:endParaRPr lang="en-US" dirty="0"/>
          </a:p>
          <a:p>
            <a:pPr lvl="1"/>
            <a:r>
              <a:rPr lang="en-US" dirty="0"/>
              <a:t>VCAPS</a:t>
            </a:r>
          </a:p>
          <a:p>
            <a:pPr lvl="1"/>
            <a:r>
              <a:rPr lang="en-US" dirty="0"/>
              <a:t>Systems dynamics modeling</a:t>
            </a:r>
          </a:p>
          <a:p>
            <a:pPr lvl="1"/>
            <a:r>
              <a:rPr lang="en-US" dirty="0"/>
              <a:t>GIS </a:t>
            </a:r>
            <a:r>
              <a:rPr lang="en-US" dirty="0" smtClean="0"/>
              <a:t>mapping</a:t>
            </a:r>
          </a:p>
          <a:p>
            <a:endParaRPr lang="en-US" dirty="0"/>
          </a:p>
          <a:p>
            <a:r>
              <a:rPr lang="en-US" dirty="0" smtClean="0"/>
              <a:t>The only </a:t>
            </a:r>
            <a:r>
              <a:rPr lang="en-US" dirty="0"/>
              <a:t>place for </a:t>
            </a:r>
            <a:r>
              <a:rPr lang="en-US" dirty="0" err="1" smtClean="0"/>
              <a:t>longterm</a:t>
            </a:r>
            <a:r>
              <a:rPr lang="en-US" dirty="0" smtClean="0"/>
              <a:t>, multi</a:t>
            </a:r>
            <a:r>
              <a:rPr lang="en-US" dirty="0"/>
              <a:t>-board </a:t>
            </a:r>
            <a:r>
              <a:rPr lang="en-US" dirty="0" smtClean="0"/>
              <a:t>discussions in town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447800"/>
            <a:ext cx="8229600" cy="304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56"/>
    </mc:Choice>
    <mc:Fallback xmlns="">
      <p:transition xmlns:p14="http://schemas.microsoft.com/office/powerpoint/2010/main" spd="slow" advTm="487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572000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Participants, 10-12 per meeting</a:t>
            </a:r>
          </a:p>
          <a:p>
            <a:pPr lvl="1"/>
            <a:r>
              <a:rPr lang="en-US" dirty="0" smtClean="0"/>
              <a:t>Shellfish Advisory Board, Wastewater Planning Committee, </a:t>
            </a:r>
            <a:r>
              <a:rPr lang="en-US" dirty="0"/>
              <a:t>Conservation </a:t>
            </a:r>
            <a:r>
              <a:rPr lang="en-US" dirty="0" smtClean="0"/>
              <a:t>Commission, </a:t>
            </a:r>
            <a:r>
              <a:rPr lang="en-US" dirty="0"/>
              <a:t>Board of Health, </a:t>
            </a:r>
            <a:r>
              <a:rPr lang="en-US" dirty="0" smtClean="0"/>
              <a:t>Wellfleet Bay Audubon Sanctuary, MA Aquaculture Association, oyster growers, quahog growers, Shellfish researchers, coastal/marine scientists</a:t>
            </a:r>
          </a:p>
          <a:p>
            <a:endParaRPr lang="en-US" dirty="0"/>
          </a:p>
          <a:p>
            <a:r>
              <a:rPr lang="en-US" dirty="0" smtClean="0"/>
              <a:t>VCAPS Process</a:t>
            </a:r>
          </a:p>
          <a:p>
            <a:pPr lvl="1"/>
            <a:r>
              <a:rPr lang="en-US" dirty="0" smtClean="0"/>
              <a:t>Summer 2013 - 2015, 6 meetings</a:t>
            </a:r>
          </a:p>
          <a:p>
            <a:pPr lvl="1"/>
            <a:r>
              <a:rPr lang="en-US" dirty="0" smtClean="0"/>
              <a:t>Iteration between state of science presentations and discussion</a:t>
            </a:r>
          </a:p>
          <a:p>
            <a:pPr lvl="1"/>
            <a:r>
              <a:rPr lang="en-US" dirty="0" smtClean="0"/>
              <a:t>Impacts of sea level rise and storm surge</a:t>
            </a:r>
          </a:p>
          <a:p>
            <a:pPr lvl="1"/>
            <a:r>
              <a:rPr lang="en-US" dirty="0" smtClean="0"/>
              <a:t>Warming temperatures (vibrio)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447800"/>
            <a:ext cx="8229600" cy="304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22"/>
    </mc:Choice>
    <mc:Fallback xmlns="">
      <p:transition xmlns:p14="http://schemas.microsoft.com/office/powerpoint/2010/main" spd="slow" advTm="1365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impacts of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48200" cy="47183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 shellfish 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habitat</a:t>
            </a:r>
          </a:p>
          <a:p>
            <a:pPr lvl="1"/>
            <a:r>
              <a:rPr lang="en-US" dirty="0"/>
              <a:t>More </a:t>
            </a:r>
            <a:r>
              <a:rPr lang="en-US" dirty="0" err="1"/>
              <a:t>stormwater</a:t>
            </a:r>
            <a:r>
              <a:rPr lang="en-US" dirty="0"/>
              <a:t> and wastewater runoff </a:t>
            </a:r>
          </a:p>
          <a:p>
            <a:pPr lvl="1"/>
            <a:r>
              <a:rPr lang="en-US" dirty="0"/>
              <a:t>Change in water chemistry</a:t>
            </a:r>
          </a:p>
          <a:p>
            <a:pPr lvl="1"/>
            <a:r>
              <a:rPr lang="en-US" dirty="0"/>
              <a:t>Change in food supplies </a:t>
            </a:r>
          </a:p>
          <a:p>
            <a:pPr lvl="1"/>
            <a:r>
              <a:rPr lang="en-US" dirty="0"/>
              <a:t>Change in predator populations</a:t>
            </a:r>
          </a:p>
          <a:p>
            <a:pPr lvl="1"/>
            <a:r>
              <a:rPr lang="en-US" dirty="0"/>
              <a:t>Increases in stress and disease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On the shellfishery and </a:t>
            </a:r>
            <a:r>
              <a:rPr lang="en-US" dirty="0" smtClean="0"/>
              <a:t>public health</a:t>
            </a:r>
            <a:endParaRPr lang="en-US" dirty="0"/>
          </a:p>
          <a:p>
            <a:pPr lvl="1"/>
            <a:r>
              <a:rPr lang="en-US" dirty="0"/>
              <a:t>Impaired access to grants</a:t>
            </a:r>
          </a:p>
          <a:p>
            <a:pPr lvl="1"/>
            <a:r>
              <a:rPr lang="en-US" dirty="0"/>
              <a:t>Poor quality product</a:t>
            </a:r>
          </a:p>
          <a:p>
            <a:pPr lvl="1"/>
            <a:r>
              <a:rPr lang="en-US" dirty="0" smtClean="0"/>
              <a:t>Increases in health risks</a:t>
            </a:r>
            <a:endParaRPr lang="en-US" dirty="0"/>
          </a:p>
          <a:p>
            <a:pPr lvl="1"/>
            <a:r>
              <a:rPr lang="en-US" dirty="0"/>
              <a:t>Loss of </a:t>
            </a:r>
            <a:r>
              <a:rPr lang="en-US" dirty="0" smtClean="0"/>
              <a:t>income</a:t>
            </a:r>
          </a:p>
          <a:p>
            <a:pPr lvl="1"/>
            <a:r>
              <a:rPr lang="en-US" dirty="0" smtClean="0"/>
              <a:t>Need to shift how grow shellfish</a:t>
            </a:r>
            <a:endParaRPr lang="en-US" dirty="0"/>
          </a:p>
          <a:p>
            <a:pPr lvl="1"/>
            <a:r>
              <a:rPr lang="en-US" dirty="0"/>
              <a:t>More burdensome rules</a:t>
            </a:r>
          </a:p>
          <a:p>
            <a:endParaRPr lang="en-US" dirty="0"/>
          </a:p>
        </p:txBody>
      </p:sp>
      <p:pic>
        <p:nvPicPr>
          <p:cNvPr id="5" name="Content Placeholder 4" descr="Wellfleet_SERI_access_SLR_1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b="4863"/>
          <a:stretch>
            <a:fillRect/>
          </a:stretch>
        </p:blipFill>
        <p:spPr>
          <a:xfrm>
            <a:off x="4953000" y="1676400"/>
            <a:ext cx="4038600" cy="4718304"/>
          </a:xfrm>
        </p:spPr>
      </p:pic>
    </p:spTree>
    <p:extLst>
      <p:ext uri="{BB962C8B-B14F-4D97-AF65-F5344CB8AC3E}">
        <p14:creationId xmlns:p14="http://schemas.microsoft.com/office/powerpoint/2010/main" val="15773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Many non-climate stressors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Nutrient loading</a:t>
            </a:r>
          </a:p>
          <a:p>
            <a:r>
              <a:rPr lang="en-US" dirty="0" smtClean="0"/>
              <a:t>Lack of diversity of seed</a:t>
            </a:r>
          </a:p>
          <a:p>
            <a:r>
              <a:rPr lang="en-US" dirty="0" smtClean="0"/>
              <a:t>More intense farming</a:t>
            </a:r>
          </a:p>
          <a:p>
            <a:r>
              <a:rPr lang="en-US" dirty="0" smtClean="0"/>
              <a:t>Shoreline development, armoring, and erosion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1524000"/>
            <a:ext cx="8229600" cy="304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83"/>
    </mc:Choice>
    <mc:Fallback xmlns="">
      <p:transition xmlns:p14="http://schemas.microsoft.com/office/powerpoint/2010/main" spd="slow" advTm="7748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 of what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Many potential management actions identified.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Prioritization, design, implementation will involve multiple actors at different scales of governance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Describe the decision landscape</a:t>
            </a:r>
          </a:p>
          <a:p>
            <a:pPr lvl="1"/>
            <a:r>
              <a:rPr lang="en-US" i="1" dirty="0"/>
              <a:t>A </a:t>
            </a:r>
            <a:r>
              <a:rPr lang="en-US" dirty="0"/>
              <a:t>representation of </a:t>
            </a:r>
            <a:r>
              <a:rPr lang="en-US" dirty="0" smtClean="0"/>
              <a:t>features </a:t>
            </a:r>
            <a:r>
              <a:rPr lang="en-US" dirty="0"/>
              <a:t>of a decision making context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IMG_0058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620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landscape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6538" lvl="1" indent="-182563"/>
            <a:r>
              <a:rPr lang="en-US" dirty="0"/>
              <a:t>The </a:t>
            </a:r>
            <a:r>
              <a:rPr lang="en-US" b="1" i="1" dirty="0" smtClean="0"/>
              <a:t>actions</a:t>
            </a:r>
            <a:r>
              <a:rPr lang="en-US" dirty="0" smtClean="0"/>
              <a:t> and their  </a:t>
            </a:r>
            <a:r>
              <a:rPr lang="en-US" b="1" i="1" dirty="0" smtClean="0"/>
              <a:t>implications</a:t>
            </a:r>
            <a:r>
              <a:rPr lang="en-US" dirty="0" smtClean="0"/>
              <a:t> (</a:t>
            </a:r>
            <a:r>
              <a:rPr lang="en-US" dirty="0"/>
              <a:t>decision making, planning, or implementation process)</a:t>
            </a:r>
          </a:p>
          <a:p>
            <a:pPr marL="236538" lvl="1" indent="-182563"/>
            <a:r>
              <a:rPr lang="en-US" dirty="0" smtClean="0"/>
              <a:t>The </a:t>
            </a:r>
            <a:r>
              <a:rPr lang="en-US" b="1" i="1" dirty="0"/>
              <a:t>agents</a:t>
            </a:r>
            <a:r>
              <a:rPr lang="en-US" dirty="0"/>
              <a:t> involved in the action (including those that are interested or affected)</a:t>
            </a:r>
          </a:p>
          <a:p>
            <a:pPr marL="236538" lvl="1" indent="-182563"/>
            <a:r>
              <a:rPr lang="en-US" dirty="0"/>
              <a:t>The </a:t>
            </a:r>
            <a:r>
              <a:rPr lang="en-US" b="1" i="1" dirty="0"/>
              <a:t>purposes</a:t>
            </a:r>
            <a:r>
              <a:rPr lang="en-US" dirty="0"/>
              <a:t> and preferences of the actors</a:t>
            </a:r>
          </a:p>
          <a:p>
            <a:pPr marL="236538" lvl="1" indent="-182563"/>
            <a:r>
              <a:rPr lang="en-US" dirty="0"/>
              <a:t>The </a:t>
            </a:r>
            <a:r>
              <a:rPr lang="en-US" b="1" i="1" dirty="0"/>
              <a:t>resources</a:t>
            </a:r>
            <a:r>
              <a:rPr lang="en-US" dirty="0"/>
              <a:t> </a:t>
            </a:r>
            <a:r>
              <a:rPr lang="en-US" dirty="0" smtClean="0"/>
              <a:t>available (or not) </a:t>
            </a:r>
            <a:r>
              <a:rPr lang="en-US" dirty="0"/>
              <a:t>to the actors </a:t>
            </a:r>
            <a:endParaRPr lang="en-US" dirty="0" smtClean="0"/>
          </a:p>
          <a:p>
            <a:pPr marL="236538" lvl="1" indent="-182563"/>
            <a:r>
              <a:rPr lang="en-US" dirty="0" smtClean="0"/>
              <a:t>The </a:t>
            </a:r>
            <a:r>
              <a:rPr lang="en-US" b="1" i="1" dirty="0"/>
              <a:t>scene</a:t>
            </a:r>
            <a:r>
              <a:rPr lang="en-US" dirty="0"/>
              <a:t> of the action (including </a:t>
            </a:r>
            <a:r>
              <a:rPr lang="en-US" dirty="0" smtClean="0"/>
              <a:t>governance regimes</a:t>
            </a:r>
            <a:r>
              <a:rPr lang="en-US" dirty="0"/>
              <a:t>, social context, etc.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5859114"/>
              </p:ext>
            </p:extLst>
          </p:nvPr>
        </p:nvGraphicFramePr>
        <p:xfrm>
          <a:off x="4648200" y="1600200"/>
          <a:ext cx="40386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23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12383</TotalTime>
  <Words>629</Words>
  <Application>Microsoft Office PowerPoint</Application>
  <PresentationFormat>On-screen Show (4:3)</PresentationFormat>
  <Paragraphs>119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Characterizing the decision landscape to identify opportunities and barriers for climate adaptation in oyster aquaculture in Wellfleet, Massachusetts</vt:lpstr>
      <vt:lpstr>Wellfleet, MA</vt:lpstr>
      <vt:lpstr>PowerPoint Presentation</vt:lpstr>
      <vt:lpstr>Working Group on Climate Change Impacts on Shellfishing in Wellfleet Harbor </vt:lpstr>
      <vt:lpstr>PowerPoint Presentation</vt:lpstr>
      <vt:lpstr>Potential impacts of climate change</vt:lpstr>
      <vt:lpstr>Many non-climate stressors</vt:lpstr>
      <vt:lpstr>Making sense of what to do</vt:lpstr>
      <vt:lpstr>Decision landscape elements</vt:lpstr>
      <vt:lpstr>A focus on actors, purposes, and actions</vt:lpstr>
      <vt:lpstr>Decision landscape of shellfish in Wellfleet Harbor</vt:lpstr>
      <vt:lpstr>Structuring the landscape to support planning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millerkm</dc:creator>
  <cp:lastModifiedBy>BEIDEL, KAREN</cp:lastModifiedBy>
  <cp:revision>355</cp:revision>
  <dcterms:created xsi:type="dcterms:W3CDTF">2011-04-07T13:43:30Z</dcterms:created>
  <dcterms:modified xsi:type="dcterms:W3CDTF">2015-07-30T21:01:11Z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